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4"/>
  </p:notesMasterIdLst>
  <p:sldIdLst>
    <p:sldId id="256" r:id="rId2"/>
    <p:sldId id="261" r:id="rId3"/>
    <p:sldId id="262" r:id="rId4"/>
    <p:sldId id="263" r:id="rId5"/>
    <p:sldId id="264" r:id="rId6"/>
    <p:sldId id="290" r:id="rId7"/>
    <p:sldId id="291" r:id="rId8"/>
    <p:sldId id="265" r:id="rId9"/>
    <p:sldId id="267" r:id="rId10"/>
    <p:sldId id="292" r:id="rId11"/>
    <p:sldId id="282" r:id="rId12"/>
    <p:sldId id="285" r:id="rId13"/>
    <p:sldId id="293" r:id="rId14"/>
    <p:sldId id="294" r:id="rId15"/>
    <p:sldId id="296" r:id="rId16"/>
    <p:sldId id="286" r:id="rId17"/>
    <p:sldId id="295" r:id="rId18"/>
    <p:sldId id="287" r:id="rId19"/>
    <p:sldId id="298" r:id="rId20"/>
    <p:sldId id="297" r:id="rId21"/>
    <p:sldId id="280" r:id="rId22"/>
    <p:sldId id="288" r:id="rId2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E8F7"/>
    <a:srgbClr val="00FFFF"/>
    <a:srgbClr val="FFCC00"/>
    <a:srgbClr val="66FFFF"/>
    <a:srgbClr val="BBF3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23A84B3F-8E2C-4C2B-86FA-B249A06184E6}">
  <a:tblStyle styleId="{23A84B3F-8E2C-4C2B-86FA-B249A06184E6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46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5615613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544843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Shape 3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 smtClean="0"/>
              <a:t>C dawg</a:t>
            </a: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 smtClean="0"/>
              <a:t>C talk l hold and look pretty</a:t>
            </a: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4" name="Shape 4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7209425" y="502200"/>
            <a:ext cx="206100" cy="2061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/>
          <p:nvPr/>
        </p:nvSpPr>
        <p:spPr>
          <a:xfrm>
            <a:off x="1197475" y="-802775"/>
            <a:ext cx="6749100" cy="67491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2255425" y="1991825"/>
            <a:ext cx="4633199" cy="1159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6000"/>
            </a:lvl2pPr>
            <a:lvl3pPr lvl="2" algn="ctr">
              <a:spcBef>
                <a:spcPts val="0"/>
              </a:spcBef>
              <a:buSzPct val="100000"/>
              <a:defRPr sz="6000"/>
            </a:lvl3pPr>
            <a:lvl4pPr lvl="3" algn="ctr">
              <a:spcBef>
                <a:spcPts val="0"/>
              </a:spcBef>
              <a:buSzPct val="100000"/>
              <a:defRPr sz="6000"/>
            </a:lvl4pPr>
            <a:lvl5pPr lvl="4" algn="ctr">
              <a:spcBef>
                <a:spcPts val="0"/>
              </a:spcBef>
              <a:buSzPct val="100000"/>
              <a:defRPr sz="6000"/>
            </a:lvl5pPr>
            <a:lvl6pPr lvl="5" algn="ctr">
              <a:spcBef>
                <a:spcPts val="0"/>
              </a:spcBef>
              <a:buSzPct val="100000"/>
              <a:defRPr sz="6000"/>
            </a:lvl6pPr>
            <a:lvl7pPr lvl="6" algn="ctr">
              <a:spcBef>
                <a:spcPts val="0"/>
              </a:spcBef>
              <a:buSzPct val="100000"/>
              <a:defRPr sz="6000"/>
            </a:lvl7pPr>
            <a:lvl8pPr lvl="7" algn="ctr">
              <a:spcBef>
                <a:spcPts val="0"/>
              </a:spcBef>
              <a:buSzPct val="100000"/>
              <a:defRPr sz="6000"/>
            </a:lvl8pPr>
            <a:lvl9pPr lvl="8" algn="ctr">
              <a:spcBef>
                <a:spcPts val="0"/>
              </a:spcBef>
              <a:buSzPct val="100000"/>
              <a:defRPr sz="6000"/>
            </a:lvl9pPr>
          </a:lstStyle>
          <a:p>
            <a:endParaRPr/>
          </a:p>
        </p:txBody>
      </p:sp>
      <p:sp>
        <p:nvSpPr>
          <p:cNvPr id="12" name="Shape 12"/>
          <p:cNvSpPr/>
          <p:nvPr/>
        </p:nvSpPr>
        <p:spPr>
          <a:xfrm>
            <a:off x="267550" y="-886750"/>
            <a:ext cx="2347200" cy="2347200"/>
          </a:xfrm>
          <a:prstGeom prst="donut">
            <a:avLst>
              <a:gd name="adj" fmla="val 29778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3"/>
          <p:cNvSpPr/>
          <p:nvPr/>
        </p:nvSpPr>
        <p:spPr>
          <a:xfrm>
            <a:off x="8348875" y="2882375"/>
            <a:ext cx="978600" cy="9786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14"/>
          <p:cNvSpPr/>
          <p:nvPr/>
        </p:nvSpPr>
        <p:spPr>
          <a:xfrm>
            <a:off x="2255425" y="541800"/>
            <a:ext cx="657600" cy="6576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/>
          <p:nvPr/>
        </p:nvSpPr>
        <p:spPr>
          <a:xfrm>
            <a:off x="6752750" y="3465100"/>
            <a:ext cx="2284199" cy="2284199"/>
          </a:xfrm>
          <a:prstGeom prst="donut">
            <a:avLst>
              <a:gd name="adj" fmla="val 11909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6"/>
          <p:cNvSpPr/>
          <p:nvPr/>
        </p:nvSpPr>
        <p:spPr>
          <a:xfrm>
            <a:off x="137775" y="3193200"/>
            <a:ext cx="657600" cy="6576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/>
          <p:nvPr/>
        </p:nvSpPr>
        <p:spPr>
          <a:xfrm>
            <a:off x="376550" y="4217275"/>
            <a:ext cx="1207799" cy="1207799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" name="Shape 18"/>
          <p:cNvSpPr/>
          <p:nvPr/>
        </p:nvSpPr>
        <p:spPr>
          <a:xfrm>
            <a:off x="8244625" y="2541950"/>
            <a:ext cx="304799" cy="3047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19"/>
          <p:cNvSpPr/>
          <p:nvPr/>
        </p:nvSpPr>
        <p:spPr>
          <a:xfrm>
            <a:off x="7598775" y="-300250"/>
            <a:ext cx="1370700" cy="13707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8244625" y="802850"/>
            <a:ext cx="657600" cy="657600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/>
          <p:nvPr/>
        </p:nvSpPr>
        <p:spPr>
          <a:xfrm>
            <a:off x="213975" y="695900"/>
            <a:ext cx="871499" cy="871499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/>
          <p:nvPr/>
        </p:nvSpPr>
        <p:spPr>
          <a:xfrm>
            <a:off x="-122175" y="2933250"/>
            <a:ext cx="1177500" cy="11775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/>
          <p:nvPr/>
        </p:nvSpPr>
        <p:spPr>
          <a:xfrm>
            <a:off x="8150075" y="708300"/>
            <a:ext cx="846600" cy="8466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" name="Shape 24"/>
          <p:cNvSpPr/>
          <p:nvPr/>
        </p:nvSpPr>
        <p:spPr>
          <a:xfrm>
            <a:off x="1055325" y="3904575"/>
            <a:ext cx="206100" cy="2061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1144200" y="2698575"/>
            <a:ext cx="893699" cy="893699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499" cy="641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2935875" y="1525757"/>
            <a:ext cx="5275499" cy="27860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259925" y="-206300"/>
            <a:ext cx="2347200" cy="2347200"/>
          </a:xfrm>
          <a:prstGeom prst="donut">
            <a:avLst>
              <a:gd name="adj" fmla="val 29778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6" name="Shape 66"/>
          <p:cNvSpPr/>
          <p:nvPr/>
        </p:nvSpPr>
        <p:spPr>
          <a:xfrm>
            <a:off x="-152925" y="1360050"/>
            <a:ext cx="978600" cy="9786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7" name="Shape 67"/>
          <p:cNvSpPr/>
          <p:nvPr/>
        </p:nvSpPr>
        <p:spPr>
          <a:xfrm>
            <a:off x="2339600" y="243625"/>
            <a:ext cx="657600" cy="6576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8" name="Shape 68"/>
          <p:cNvSpPr/>
          <p:nvPr/>
        </p:nvSpPr>
        <p:spPr>
          <a:xfrm>
            <a:off x="788725" y="2338650"/>
            <a:ext cx="811199" cy="811199"/>
          </a:xfrm>
          <a:prstGeom prst="donut">
            <a:avLst>
              <a:gd name="adj" fmla="val 22275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/>
          <p:nvPr/>
        </p:nvSpPr>
        <p:spPr>
          <a:xfrm>
            <a:off x="153675" y="4149950"/>
            <a:ext cx="1207799" cy="1207799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/>
          <p:nvPr/>
        </p:nvSpPr>
        <p:spPr>
          <a:xfrm>
            <a:off x="1315800" y="3860975"/>
            <a:ext cx="550500" cy="550500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/>
          <p:nvPr/>
        </p:nvSpPr>
        <p:spPr>
          <a:xfrm>
            <a:off x="438575" y="2993025"/>
            <a:ext cx="304799" cy="3047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/>
          <p:nvPr/>
        </p:nvSpPr>
        <p:spPr>
          <a:xfrm>
            <a:off x="7744850" y="420475"/>
            <a:ext cx="550500" cy="5505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3" name="Shape 73"/>
          <p:cNvSpPr/>
          <p:nvPr/>
        </p:nvSpPr>
        <p:spPr>
          <a:xfrm>
            <a:off x="8839500" y="1019775"/>
            <a:ext cx="397499" cy="3974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4" name="Shape 74"/>
          <p:cNvSpPr/>
          <p:nvPr/>
        </p:nvSpPr>
        <p:spPr>
          <a:xfrm>
            <a:off x="8295350" y="-321125"/>
            <a:ext cx="741599" cy="741599"/>
          </a:xfrm>
          <a:prstGeom prst="donut">
            <a:avLst>
              <a:gd name="adj" fmla="val 31897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5" name="Shape 75"/>
          <p:cNvSpPr/>
          <p:nvPr/>
        </p:nvSpPr>
        <p:spPr>
          <a:xfrm>
            <a:off x="8651500" y="1616325"/>
            <a:ext cx="188100" cy="188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/>
          <p:nvPr/>
        </p:nvSpPr>
        <p:spPr>
          <a:xfrm>
            <a:off x="2179100" y="83125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7" name="Shape 77"/>
          <p:cNvSpPr/>
          <p:nvPr/>
        </p:nvSpPr>
        <p:spPr>
          <a:xfrm>
            <a:off x="8062825" y="688875"/>
            <a:ext cx="449700" cy="4497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 column + imag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0" y="909050"/>
            <a:ext cx="3639599" cy="641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4572000" y="1525754"/>
            <a:ext cx="3639599" cy="27860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2000"/>
            </a:lvl1pPr>
            <a:lvl2pPr lvl="1" rtl="0">
              <a:spcBef>
                <a:spcPts val="0"/>
              </a:spcBef>
              <a:buSzPct val="100000"/>
              <a:defRPr sz="2000"/>
            </a:lvl2pPr>
            <a:lvl3pPr lvl="2" rtl="0">
              <a:spcBef>
                <a:spcPts val="0"/>
              </a:spcBef>
              <a:buSzPct val="100000"/>
              <a:defRPr sz="2000"/>
            </a:lvl3pPr>
            <a:lvl4pPr lvl="3" rtl="0">
              <a:spcBef>
                <a:spcPts val="0"/>
              </a:spcBef>
              <a:buSzPct val="100000"/>
              <a:defRPr sz="2000"/>
            </a:lvl4pPr>
            <a:lvl5pPr lvl="4" rtl="0">
              <a:spcBef>
                <a:spcPts val="0"/>
              </a:spcBef>
              <a:buSzPct val="100000"/>
              <a:defRPr sz="2000"/>
            </a:lvl5pPr>
            <a:lvl6pPr lvl="5" rtl="0">
              <a:spcBef>
                <a:spcPts val="0"/>
              </a:spcBef>
              <a:buSzPct val="100000"/>
              <a:defRPr sz="2000"/>
            </a:lvl6pPr>
            <a:lvl7pPr lvl="6" rtl="0">
              <a:spcBef>
                <a:spcPts val="0"/>
              </a:spcBef>
              <a:buSzPct val="100000"/>
              <a:defRPr sz="2000"/>
            </a:lvl7pPr>
            <a:lvl8pPr lvl="7" rtl="0">
              <a:spcBef>
                <a:spcPts val="0"/>
              </a:spcBef>
              <a:buSzPct val="100000"/>
              <a:defRPr sz="2000"/>
            </a:lvl8pPr>
            <a:lvl9pPr lvl="8" rtl="0">
              <a:spcBef>
                <a:spcPts val="0"/>
              </a:spcBef>
              <a:buSzPct val="100000"/>
              <a:defRPr sz="2000"/>
            </a:lvl9pPr>
          </a:lstStyle>
          <a:p>
            <a:endParaRPr/>
          </a:p>
        </p:txBody>
      </p:sp>
      <p:sp>
        <p:nvSpPr>
          <p:cNvPr id="81" name="Shape 81"/>
          <p:cNvSpPr/>
          <p:nvPr/>
        </p:nvSpPr>
        <p:spPr>
          <a:xfrm>
            <a:off x="580275" y="751950"/>
            <a:ext cx="3639599" cy="36395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/>
          <p:nvPr/>
        </p:nvSpPr>
        <p:spPr>
          <a:xfrm>
            <a:off x="-295650" y="-356450"/>
            <a:ext cx="1057800" cy="10578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3" name="Shape 83"/>
          <p:cNvSpPr/>
          <p:nvPr/>
        </p:nvSpPr>
        <p:spPr>
          <a:xfrm>
            <a:off x="2836600" y="179825"/>
            <a:ext cx="978600" cy="978600"/>
          </a:xfrm>
          <a:prstGeom prst="donut">
            <a:avLst>
              <a:gd name="adj" fmla="val 39527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/>
          <p:nvPr/>
        </p:nvSpPr>
        <p:spPr>
          <a:xfrm>
            <a:off x="465975" y="3692750"/>
            <a:ext cx="1019400" cy="10194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/>
          <p:nvPr/>
        </p:nvSpPr>
        <p:spPr>
          <a:xfrm>
            <a:off x="1485375" y="4559750"/>
            <a:ext cx="361499" cy="361499"/>
          </a:xfrm>
          <a:prstGeom prst="donut">
            <a:avLst>
              <a:gd name="adj" fmla="val 29951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/>
          <p:nvPr/>
        </p:nvSpPr>
        <p:spPr>
          <a:xfrm>
            <a:off x="2364800" y="346950"/>
            <a:ext cx="274199" cy="2739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7" name="Shape 87"/>
          <p:cNvSpPr/>
          <p:nvPr/>
        </p:nvSpPr>
        <p:spPr>
          <a:xfrm>
            <a:off x="-472600" y="-533400"/>
            <a:ext cx="1411800" cy="14118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8" name="Shape 88"/>
          <p:cNvSpPr/>
          <p:nvPr/>
        </p:nvSpPr>
        <p:spPr>
          <a:xfrm>
            <a:off x="2899000" y="242225"/>
            <a:ext cx="853799" cy="853799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9" name="Shape 89"/>
          <p:cNvSpPr/>
          <p:nvPr/>
        </p:nvSpPr>
        <p:spPr>
          <a:xfrm>
            <a:off x="1061150" y="142950"/>
            <a:ext cx="538499" cy="5381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499" cy="641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2935875" y="1550150"/>
            <a:ext cx="2560500" cy="3375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2"/>
          </p:nvPr>
        </p:nvSpPr>
        <p:spPr>
          <a:xfrm>
            <a:off x="5650848" y="1550150"/>
            <a:ext cx="2560500" cy="3375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94" name="Shape 94"/>
          <p:cNvSpPr/>
          <p:nvPr/>
        </p:nvSpPr>
        <p:spPr>
          <a:xfrm>
            <a:off x="-358950" y="2194400"/>
            <a:ext cx="2347200" cy="2347200"/>
          </a:xfrm>
          <a:prstGeom prst="donut">
            <a:avLst>
              <a:gd name="adj" fmla="val 36789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/>
          <p:nvPr/>
        </p:nvSpPr>
        <p:spPr>
          <a:xfrm>
            <a:off x="198450" y="-321125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E8004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/>
          <p:nvPr/>
        </p:nvSpPr>
        <p:spPr>
          <a:xfrm>
            <a:off x="198450" y="420475"/>
            <a:ext cx="657600" cy="6576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1177050" y="657475"/>
            <a:ext cx="846899" cy="846899"/>
          </a:xfrm>
          <a:prstGeom prst="donut">
            <a:avLst>
              <a:gd name="adj" fmla="val 22275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8" name="Shape 98"/>
          <p:cNvSpPr/>
          <p:nvPr/>
        </p:nvSpPr>
        <p:spPr>
          <a:xfrm>
            <a:off x="887650" y="4142300"/>
            <a:ext cx="1207799" cy="12077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9" name="Shape 99"/>
          <p:cNvSpPr/>
          <p:nvPr/>
        </p:nvSpPr>
        <p:spPr>
          <a:xfrm>
            <a:off x="153675" y="4799600"/>
            <a:ext cx="550500" cy="550500"/>
          </a:xfrm>
          <a:prstGeom prst="donut">
            <a:avLst>
              <a:gd name="adj" fmla="val 18606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/>
          <p:nvPr/>
        </p:nvSpPr>
        <p:spPr>
          <a:xfrm>
            <a:off x="1172525" y="1696950"/>
            <a:ext cx="304799" cy="3047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1" name="Shape 101"/>
          <p:cNvSpPr/>
          <p:nvPr/>
        </p:nvSpPr>
        <p:spPr>
          <a:xfrm>
            <a:off x="7844250" y="619275"/>
            <a:ext cx="550500" cy="5505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/>
          <p:nvPr/>
        </p:nvSpPr>
        <p:spPr>
          <a:xfrm>
            <a:off x="7515500" y="-72500"/>
            <a:ext cx="397499" cy="397499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/>
          <p:nvPr/>
        </p:nvSpPr>
        <p:spPr>
          <a:xfrm>
            <a:off x="8651500" y="1030850"/>
            <a:ext cx="304799" cy="304799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4" name="Shape 104"/>
          <p:cNvSpPr/>
          <p:nvPr/>
        </p:nvSpPr>
        <p:spPr>
          <a:xfrm>
            <a:off x="8097900" y="167450"/>
            <a:ext cx="741599" cy="741599"/>
          </a:xfrm>
          <a:prstGeom prst="donut">
            <a:avLst>
              <a:gd name="adj" fmla="val 8064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8394750" y="1504375"/>
            <a:ext cx="188100" cy="188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6" name="Shape 106"/>
          <p:cNvSpPr/>
          <p:nvPr/>
        </p:nvSpPr>
        <p:spPr>
          <a:xfrm>
            <a:off x="-205625" y="2347725"/>
            <a:ext cx="2040599" cy="2040599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7" name="Shape 107"/>
          <p:cNvSpPr/>
          <p:nvPr/>
        </p:nvSpPr>
        <p:spPr>
          <a:xfrm>
            <a:off x="305125" y="-214450"/>
            <a:ext cx="765300" cy="7653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8" name="Shape 108"/>
          <p:cNvSpPr/>
          <p:nvPr/>
        </p:nvSpPr>
        <p:spPr>
          <a:xfrm>
            <a:off x="8532600" y="911950"/>
            <a:ext cx="542699" cy="542699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>
            <a:off x="8638525" y="1472600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499" cy="641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2935875" y="1550150"/>
            <a:ext cx="1700399" cy="3375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400"/>
            </a:lvl2pPr>
            <a:lvl3pPr lvl="2" rtl="0">
              <a:spcBef>
                <a:spcPts val="0"/>
              </a:spcBef>
              <a:buSzPct val="100000"/>
              <a:defRPr sz="1400"/>
            </a:lvl3pPr>
            <a:lvl4pPr lvl="3" rtl="0">
              <a:spcBef>
                <a:spcPts val="0"/>
              </a:spcBef>
              <a:buSzPct val="100000"/>
              <a:defRPr sz="1400"/>
            </a:lvl4pPr>
            <a:lvl5pPr lvl="4" rtl="0">
              <a:spcBef>
                <a:spcPts val="0"/>
              </a:spcBef>
              <a:buSzPct val="100000"/>
              <a:defRPr sz="1400"/>
            </a:lvl5pPr>
            <a:lvl6pPr lvl="5" rtl="0">
              <a:spcBef>
                <a:spcPts val="0"/>
              </a:spcBef>
              <a:buSzPct val="100000"/>
              <a:defRPr sz="1400"/>
            </a:lvl6pPr>
            <a:lvl7pPr lvl="6" rtl="0">
              <a:spcBef>
                <a:spcPts val="0"/>
              </a:spcBef>
              <a:buSzPct val="100000"/>
              <a:defRPr sz="1400"/>
            </a:lvl7pPr>
            <a:lvl8pPr lvl="7" rtl="0">
              <a:spcBef>
                <a:spcPts val="0"/>
              </a:spcBef>
              <a:buSzPct val="100000"/>
              <a:defRPr sz="1400"/>
            </a:lvl8pPr>
            <a:lvl9pPr lvl="8" rtl="0">
              <a:spcBef>
                <a:spcPts val="0"/>
              </a:spcBef>
              <a:buSzPct val="100000"/>
              <a:defRPr sz="1400"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2"/>
          </p:nvPr>
        </p:nvSpPr>
        <p:spPr>
          <a:xfrm>
            <a:off x="4723372" y="1550150"/>
            <a:ext cx="1700399" cy="3375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400"/>
            </a:lvl2pPr>
            <a:lvl3pPr lvl="2" rtl="0">
              <a:spcBef>
                <a:spcPts val="0"/>
              </a:spcBef>
              <a:buSzPct val="100000"/>
              <a:defRPr sz="1400"/>
            </a:lvl3pPr>
            <a:lvl4pPr lvl="3" rtl="0">
              <a:spcBef>
                <a:spcPts val="0"/>
              </a:spcBef>
              <a:buSzPct val="100000"/>
              <a:defRPr sz="1400"/>
            </a:lvl4pPr>
            <a:lvl5pPr lvl="4" rtl="0">
              <a:spcBef>
                <a:spcPts val="0"/>
              </a:spcBef>
              <a:buSzPct val="100000"/>
              <a:defRPr sz="1400"/>
            </a:lvl5pPr>
            <a:lvl6pPr lvl="5" rtl="0">
              <a:spcBef>
                <a:spcPts val="0"/>
              </a:spcBef>
              <a:buSzPct val="100000"/>
              <a:defRPr sz="1400"/>
            </a:lvl6pPr>
            <a:lvl7pPr lvl="6" rtl="0">
              <a:spcBef>
                <a:spcPts val="0"/>
              </a:spcBef>
              <a:buSzPct val="100000"/>
              <a:defRPr sz="1400"/>
            </a:lvl7pPr>
            <a:lvl8pPr lvl="7" rtl="0">
              <a:spcBef>
                <a:spcPts val="0"/>
              </a:spcBef>
              <a:buSzPct val="100000"/>
              <a:defRPr sz="1400"/>
            </a:lvl8pPr>
            <a:lvl9pPr lvl="8" rtl="0">
              <a:spcBef>
                <a:spcPts val="0"/>
              </a:spcBef>
              <a:buSzPct val="100000"/>
              <a:defRPr sz="1400"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3"/>
          </p:nvPr>
        </p:nvSpPr>
        <p:spPr>
          <a:xfrm>
            <a:off x="6510870" y="1550150"/>
            <a:ext cx="1700399" cy="3375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400"/>
            </a:lvl2pPr>
            <a:lvl3pPr lvl="2" rtl="0">
              <a:spcBef>
                <a:spcPts val="0"/>
              </a:spcBef>
              <a:buSzPct val="100000"/>
              <a:defRPr sz="1400"/>
            </a:lvl3pPr>
            <a:lvl4pPr lvl="3" rtl="0">
              <a:spcBef>
                <a:spcPts val="0"/>
              </a:spcBef>
              <a:buSzPct val="100000"/>
              <a:defRPr sz="1400"/>
            </a:lvl4pPr>
            <a:lvl5pPr lvl="4" rtl="0">
              <a:spcBef>
                <a:spcPts val="0"/>
              </a:spcBef>
              <a:buSzPct val="100000"/>
              <a:defRPr sz="1400"/>
            </a:lvl5pPr>
            <a:lvl6pPr lvl="5" rtl="0">
              <a:spcBef>
                <a:spcPts val="0"/>
              </a:spcBef>
              <a:buSzPct val="100000"/>
              <a:defRPr sz="1400"/>
            </a:lvl6pPr>
            <a:lvl7pPr lvl="6" rtl="0">
              <a:spcBef>
                <a:spcPts val="0"/>
              </a:spcBef>
              <a:buSzPct val="100000"/>
              <a:defRPr sz="1400"/>
            </a:lvl7pPr>
            <a:lvl8pPr lvl="7" rtl="0">
              <a:spcBef>
                <a:spcPts val="0"/>
              </a:spcBef>
              <a:buSzPct val="100000"/>
              <a:defRPr sz="1400"/>
            </a:lvl8pPr>
            <a:lvl9pPr lvl="8" rtl="0">
              <a:spcBef>
                <a:spcPts val="0"/>
              </a:spcBef>
              <a:buSzPct val="100000"/>
              <a:defRPr sz="1400"/>
            </a:lvl9pPr>
          </a:lstStyle>
          <a:p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1016475" y="2981600"/>
            <a:ext cx="440399" cy="440399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6" name="Shape 116"/>
          <p:cNvSpPr/>
          <p:nvPr/>
        </p:nvSpPr>
        <p:spPr>
          <a:xfrm>
            <a:off x="-68725" y="3346150"/>
            <a:ext cx="819600" cy="819600"/>
          </a:xfrm>
          <a:prstGeom prst="ellipse">
            <a:avLst/>
          </a:prstGeom>
          <a:noFill/>
          <a:ln w="9525" cap="flat" cmpd="sng">
            <a:solidFill>
              <a:srgbClr val="00D1C6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/>
          <p:nvPr/>
        </p:nvSpPr>
        <p:spPr>
          <a:xfrm>
            <a:off x="1361475" y="140725"/>
            <a:ext cx="862800" cy="863400"/>
          </a:xfrm>
          <a:prstGeom prst="donut">
            <a:avLst>
              <a:gd name="adj" fmla="val 43200"/>
            </a:avLst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/>
          <p:nvPr/>
        </p:nvSpPr>
        <p:spPr>
          <a:xfrm>
            <a:off x="1438125" y="3422000"/>
            <a:ext cx="1062000" cy="1062000"/>
          </a:xfrm>
          <a:prstGeom prst="donut">
            <a:avLst>
              <a:gd name="adj" fmla="val 9905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/>
          <p:nvPr/>
        </p:nvSpPr>
        <p:spPr>
          <a:xfrm>
            <a:off x="2059425" y="1112475"/>
            <a:ext cx="304799" cy="3047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0" name="Shape 120"/>
          <p:cNvSpPr/>
          <p:nvPr/>
        </p:nvSpPr>
        <p:spPr>
          <a:xfrm>
            <a:off x="8723500" y="270225"/>
            <a:ext cx="550500" cy="5505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1" name="Shape 121"/>
          <p:cNvSpPr/>
          <p:nvPr/>
        </p:nvSpPr>
        <p:spPr>
          <a:xfrm>
            <a:off x="8546800" y="608625"/>
            <a:ext cx="397499" cy="397499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2" name="Shape 122"/>
          <p:cNvSpPr/>
          <p:nvPr/>
        </p:nvSpPr>
        <p:spPr>
          <a:xfrm>
            <a:off x="8211275" y="1152650"/>
            <a:ext cx="397499" cy="397499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/>
          <p:nvPr/>
        </p:nvSpPr>
        <p:spPr>
          <a:xfrm>
            <a:off x="7599600" y="-275250"/>
            <a:ext cx="741599" cy="741599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4" name="Shape 124"/>
          <p:cNvSpPr/>
          <p:nvPr/>
        </p:nvSpPr>
        <p:spPr>
          <a:xfrm>
            <a:off x="9033775" y="1867850"/>
            <a:ext cx="188100" cy="1881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/>
          <p:nvPr/>
        </p:nvSpPr>
        <p:spPr>
          <a:xfrm>
            <a:off x="-480225" y="243625"/>
            <a:ext cx="2347200" cy="2347200"/>
          </a:xfrm>
          <a:prstGeom prst="donut">
            <a:avLst>
              <a:gd name="adj" fmla="val 21094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6" name="Shape 126"/>
          <p:cNvSpPr/>
          <p:nvPr/>
        </p:nvSpPr>
        <p:spPr>
          <a:xfrm>
            <a:off x="1016475" y="4091700"/>
            <a:ext cx="1207799" cy="1207799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/>
          <p:nvPr/>
        </p:nvSpPr>
        <p:spPr>
          <a:xfrm>
            <a:off x="204075" y="927925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/>
        </p:nvSpPr>
        <p:spPr>
          <a:xfrm>
            <a:off x="419100" y="-1581150"/>
            <a:ext cx="8305799" cy="8305799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/>
          <p:nvPr/>
        </p:nvSpPr>
        <p:spPr>
          <a:xfrm>
            <a:off x="-164200" y="686175"/>
            <a:ext cx="550500" cy="5505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5" name="Shape 165"/>
          <p:cNvSpPr/>
          <p:nvPr/>
        </p:nvSpPr>
        <p:spPr>
          <a:xfrm>
            <a:off x="8204500" y="3898800"/>
            <a:ext cx="447000" cy="447000"/>
          </a:xfrm>
          <a:prstGeom prst="donut">
            <a:avLst>
              <a:gd name="adj" fmla="val 18608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6" name="Shape 166"/>
          <p:cNvSpPr/>
          <p:nvPr/>
        </p:nvSpPr>
        <p:spPr>
          <a:xfrm>
            <a:off x="100425" y="-196925"/>
            <a:ext cx="741599" cy="741599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7" name="Shape 167"/>
          <p:cNvSpPr/>
          <p:nvPr/>
        </p:nvSpPr>
        <p:spPr>
          <a:xfrm>
            <a:off x="419100" y="686175"/>
            <a:ext cx="188100" cy="188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8" name="Shape 168"/>
          <p:cNvSpPr/>
          <p:nvPr/>
        </p:nvSpPr>
        <p:spPr>
          <a:xfrm>
            <a:off x="8333725" y="4482500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9" name="Shape 169"/>
          <p:cNvSpPr/>
          <p:nvPr/>
        </p:nvSpPr>
        <p:spPr>
          <a:xfrm>
            <a:off x="741750" y="4449750"/>
            <a:ext cx="397499" cy="397499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/>
          <p:nvPr/>
        </p:nvSpPr>
        <p:spPr>
          <a:xfrm>
            <a:off x="8956300" y="4058696"/>
            <a:ext cx="287100" cy="2871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1" name="Shape 171"/>
          <p:cNvSpPr/>
          <p:nvPr/>
        </p:nvSpPr>
        <p:spPr>
          <a:xfrm>
            <a:off x="-164200" y="4277700"/>
            <a:ext cx="741599" cy="741599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2" name="Shape 172"/>
          <p:cNvSpPr/>
          <p:nvPr/>
        </p:nvSpPr>
        <p:spPr>
          <a:xfrm>
            <a:off x="8568725" y="4717500"/>
            <a:ext cx="508499" cy="508499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8077475" y="224125"/>
            <a:ext cx="304799" cy="304799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4" name="Shape 174"/>
          <p:cNvSpPr/>
          <p:nvPr/>
        </p:nvSpPr>
        <p:spPr>
          <a:xfrm>
            <a:off x="8553248" y="328373"/>
            <a:ext cx="585599" cy="585599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5" name="Shape 175"/>
          <p:cNvSpPr/>
          <p:nvPr/>
        </p:nvSpPr>
        <p:spPr>
          <a:xfrm>
            <a:off x="8876350" y="1187325"/>
            <a:ext cx="447000" cy="4470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6" name="Shape 176"/>
          <p:cNvSpPr/>
          <p:nvPr/>
        </p:nvSpPr>
        <p:spPr>
          <a:xfrm>
            <a:off x="8449000" y="224125"/>
            <a:ext cx="794400" cy="7944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7" name="Shape 177"/>
          <p:cNvSpPr/>
          <p:nvPr/>
        </p:nvSpPr>
        <p:spPr>
          <a:xfrm>
            <a:off x="100425" y="3830625"/>
            <a:ext cx="304799" cy="304799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letely blank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/>
        </p:nvSpPr>
        <p:spPr>
          <a:xfrm>
            <a:off x="419100" y="-1581150"/>
            <a:ext cx="8305799" cy="8305799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499" cy="641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>
              <a:spcBef>
                <a:spcPts val="0"/>
              </a:spcBef>
              <a:buClr>
                <a:srgbClr val="617A86"/>
              </a:buClr>
              <a:buSzPct val="1000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2935875" y="1525757"/>
            <a:ext cx="5275499" cy="27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A1BECC"/>
              </a:buClr>
              <a:buSzPct val="100000"/>
              <a:buFont typeface="Varela Round"/>
              <a:buChar char="◎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1pPr>
            <a:lvl2pPr lvl="1">
              <a:spcBef>
                <a:spcPts val="480"/>
              </a:spcBef>
              <a:buClr>
                <a:srgbClr val="A1BECC"/>
              </a:buClr>
              <a:buSzPct val="100000"/>
              <a:buFont typeface="Varela Round"/>
              <a:buChar char="◉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2pPr>
            <a:lvl3pPr lvl="2">
              <a:spcBef>
                <a:spcPts val="480"/>
              </a:spcBef>
              <a:buClr>
                <a:srgbClr val="A1BECC"/>
              </a:buClr>
              <a:buSzPct val="100000"/>
              <a:buFont typeface="Varela Round"/>
              <a:buChar char="￮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3pPr>
            <a:lvl4pPr lvl="3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4pPr>
            <a:lvl5pPr lvl="4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5pPr>
            <a:lvl6pPr lvl="5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6pPr>
            <a:lvl7pPr lvl="6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7pPr>
            <a:lvl8pPr lvl="7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8pPr>
            <a:lvl9pPr lvl="8">
              <a:spcBef>
                <a:spcPts val="360"/>
              </a:spcBef>
              <a:buClr>
                <a:srgbClr val="A1BECC"/>
              </a:buClr>
              <a:buSzPct val="100000"/>
              <a:buFont typeface="Varela Round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4" r:id="rId5"/>
    <p:sldLayoutId id="2147483657" r:id="rId6"/>
    <p:sldLayoutId id="2147483658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unsplash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p7fb7Pn7xE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p7fb7Pn7xE" TargetMode="Externa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ctrTitle"/>
          </p:nvPr>
        </p:nvSpPr>
        <p:spPr>
          <a:xfrm>
            <a:off x="2255425" y="1991825"/>
            <a:ext cx="4633199" cy="1159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/>
              <a:t>Amines and Amides</a:t>
            </a:r>
            <a:endParaRPr lang="en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363855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800" dirty="0" smtClean="0">
                <a:solidFill>
                  <a:schemeClr val="bg1">
                    <a:lumMod val="65000"/>
                  </a:schemeClr>
                </a:solidFill>
              </a:rPr>
              <a:t>Lauren, Allison and Caelin</a:t>
            </a:r>
            <a:endParaRPr lang="en-CA" sz="1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Reactions involving amines</a:t>
            </a:r>
            <a:endParaRPr lang="en-CA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1657350"/>
            <a:ext cx="5275499" cy="2786099"/>
          </a:xfrm>
        </p:spPr>
        <p:txBody>
          <a:bodyPr/>
          <a:lstStyle/>
          <a:p>
            <a:pPr algn="ctr">
              <a:buNone/>
            </a:pPr>
            <a:r>
              <a:rPr lang="en-US" sz="2200" dirty="0" smtClean="0"/>
              <a:t>Alkyl </a:t>
            </a:r>
            <a:r>
              <a:rPr lang="en-US" sz="2200" dirty="0" err="1" smtClean="0"/>
              <a:t>halide+Ammonia</a:t>
            </a:r>
            <a:r>
              <a:rPr lang="en-US" sz="2200" dirty="0" smtClean="0"/>
              <a:t>=1 Amine</a:t>
            </a:r>
          </a:p>
          <a:p>
            <a:pPr algn="ctr">
              <a:buNone/>
            </a:pPr>
            <a:endParaRPr lang="en-US" sz="2200" dirty="0" smtClean="0"/>
          </a:p>
          <a:p>
            <a:pPr algn="ctr">
              <a:buNone/>
            </a:pPr>
            <a:endParaRPr lang="en-US" sz="2200" dirty="0" smtClean="0"/>
          </a:p>
          <a:p>
            <a:pPr algn="ctr">
              <a:buNone/>
            </a:pPr>
            <a:r>
              <a:rPr lang="en-US" sz="2200" dirty="0" smtClean="0"/>
              <a:t>Alkyl halide+1 Amine=2 Amine</a:t>
            </a:r>
          </a:p>
          <a:p>
            <a:pPr algn="ctr">
              <a:buNone/>
            </a:pPr>
            <a:endParaRPr lang="en-US" sz="2200" dirty="0" smtClean="0"/>
          </a:p>
          <a:p>
            <a:pPr algn="ctr">
              <a:buNone/>
            </a:pPr>
            <a:endParaRPr lang="en-US" sz="2200" dirty="0" smtClean="0"/>
          </a:p>
          <a:p>
            <a:pPr algn="ctr">
              <a:buNone/>
            </a:pPr>
            <a:r>
              <a:rPr lang="en-US" sz="2200" dirty="0" smtClean="0"/>
              <a:t>Alkyl halide+2 Amine=3 Amine</a:t>
            </a:r>
            <a:endParaRPr lang="en-CA" sz="2200" dirty="0"/>
          </a:p>
        </p:txBody>
      </p:sp>
    </p:spTree>
    <p:extLst>
      <p:ext uri="{BB962C8B-B14F-4D97-AF65-F5344CB8AC3E}">
        <p14:creationId xmlns:p14="http://schemas.microsoft.com/office/powerpoint/2010/main" val="323955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Shape 416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499" cy="641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800" dirty="0" smtClean="0"/>
              <a:t>Amides</a:t>
            </a:r>
            <a:endParaRPr lang="en" sz="2800" dirty="0"/>
          </a:p>
        </p:txBody>
      </p:sp>
      <p:sp>
        <p:nvSpPr>
          <p:cNvPr id="417" name="Shape 417"/>
          <p:cNvSpPr txBox="1">
            <a:spLocks noGrp="1"/>
          </p:cNvSpPr>
          <p:nvPr>
            <p:ph type="body" idx="1"/>
          </p:nvPr>
        </p:nvSpPr>
        <p:spPr>
          <a:xfrm>
            <a:off x="2743201" y="1525757"/>
            <a:ext cx="5468174" cy="2786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" sz="2200" dirty="0" smtClean="0">
                <a:solidFill>
                  <a:srgbClr val="617A86"/>
                </a:solidFill>
              </a:rPr>
              <a:t>An amide is an organic compound that contains a carbonyl group bonded to a nitrogen atom</a:t>
            </a:r>
          </a:p>
          <a:p>
            <a:r>
              <a:rPr lang="en" sz="2200" dirty="0" smtClean="0"/>
              <a:t>Similar to esters but with a nitrgen bonded not an oxygen</a:t>
            </a:r>
            <a:endParaRPr lang="en" sz="2200" dirty="0">
              <a:solidFill>
                <a:srgbClr val="617A86"/>
              </a:solidFill>
              <a:hlinkClick r:id="rId3"/>
            </a:endParaRPr>
          </a:p>
        </p:txBody>
      </p:sp>
      <p:pic>
        <p:nvPicPr>
          <p:cNvPr id="6146" name="Picture 2" descr="Image result for amid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3105149"/>
            <a:ext cx="2590800" cy="1714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55425" y="666751"/>
            <a:ext cx="4633199" cy="838199"/>
          </a:xfrm>
        </p:spPr>
        <p:txBody>
          <a:bodyPr/>
          <a:lstStyle/>
          <a:p>
            <a:r>
              <a:rPr lang="en-CA" sz="2800" dirty="0" smtClean="0"/>
              <a:t>Naming</a:t>
            </a:r>
            <a:endParaRPr lang="en-CA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590800" y="1663700"/>
            <a:ext cx="4114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Varela Round"/>
              </a:rPr>
              <a:t>Parent chain is the one with C-O</a:t>
            </a:r>
            <a:endParaRPr lang="en-CA" sz="2000" dirty="0">
              <a:solidFill>
                <a:schemeClr val="tx2">
                  <a:lumMod val="50000"/>
                </a:schemeClr>
              </a:solidFill>
              <a:latin typeface="Varela Round"/>
            </a:endParaRPr>
          </a:p>
          <a:p>
            <a:pPr>
              <a:buFont typeface="Arial" pitchFamily="34" charset="0"/>
              <a:buChar char="•"/>
            </a:pPr>
            <a:r>
              <a:rPr lang="en-CA" sz="2000" dirty="0" smtClean="0">
                <a:solidFill>
                  <a:schemeClr val="tx2">
                    <a:lumMod val="50000"/>
                  </a:schemeClr>
                </a:solidFill>
                <a:latin typeface="Varela Round"/>
              </a:rPr>
              <a:t>Use the suffix –amide</a:t>
            </a:r>
          </a:p>
          <a:p>
            <a:pPr>
              <a:buFont typeface="Arial" pitchFamily="34" charset="0"/>
              <a:buChar char="•"/>
            </a:pPr>
            <a:r>
              <a:rPr lang="en-CA" sz="2000" dirty="0" smtClean="0">
                <a:solidFill>
                  <a:schemeClr val="tx2">
                    <a:lumMod val="50000"/>
                  </a:schemeClr>
                </a:solidFill>
                <a:latin typeface="Varela Round"/>
              </a:rPr>
              <a:t>-1</a:t>
            </a:r>
            <a:r>
              <a:rPr lang="en-CA" sz="2000" baseline="30000" dirty="0" smtClean="0">
                <a:solidFill>
                  <a:schemeClr val="tx2">
                    <a:lumMod val="50000"/>
                  </a:schemeClr>
                </a:solidFill>
                <a:latin typeface="Varela Round"/>
              </a:rPr>
              <a:t>st</a:t>
            </a:r>
            <a:r>
              <a:rPr lang="en-CA" sz="2000" dirty="0" smtClean="0">
                <a:solidFill>
                  <a:schemeClr val="tx2">
                    <a:lumMod val="50000"/>
                  </a:schemeClr>
                </a:solidFill>
                <a:latin typeface="Varela Round"/>
              </a:rPr>
              <a:t> part comes from the amine</a:t>
            </a:r>
          </a:p>
          <a:p>
            <a:r>
              <a:rPr lang="en-CA" sz="2000" dirty="0" smtClean="0">
                <a:solidFill>
                  <a:schemeClr val="tx2">
                    <a:lumMod val="50000"/>
                  </a:schemeClr>
                </a:solidFill>
                <a:latin typeface="Varela Round"/>
              </a:rPr>
              <a:t>  -2</a:t>
            </a:r>
            <a:r>
              <a:rPr lang="en-CA" sz="2000" baseline="30000" dirty="0" smtClean="0">
                <a:solidFill>
                  <a:schemeClr val="tx2">
                    <a:lumMod val="50000"/>
                  </a:schemeClr>
                </a:solidFill>
                <a:latin typeface="Varela Round"/>
              </a:rPr>
              <a:t>nd</a:t>
            </a:r>
            <a:r>
              <a:rPr lang="en-CA" sz="2000" dirty="0" smtClean="0">
                <a:solidFill>
                  <a:schemeClr val="tx2">
                    <a:lumMod val="50000"/>
                  </a:schemeClr>
                </a:solidFill>
                <a:latin typeface="Varela Round"/>
              </a:rPr>
              <a:t> part comes from the carboxylic acid</a:t>
            </a:r>
          </a:p>
          <a:p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Varela Round"/>
              </a:rPr>
              <a:t>*If other attachments then N- is used</a:t>
            </a:r>
            <a:endParaRPr lang="en-CA" sz="2000" dirty="0">
              <a:solidFill>
                <a:schemeClr val="tx2">
                  <a:lumMod val="50000"/>
                </a:schemeClr>
              </a:solidFill>
              <a:latin typeface="Varela Rou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dministrator\Downloads\MolView (structural formula) (5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-704850"/>
            <a:ext cx="3341364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57400" y="203835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Varela Round"/>
              </a:rPr>
              <a:t>ethanamide</a:t>
            </a:r>
            <a:endParaRPr lang="en-CA" sz="1600" dirty="0">
              <a:latin typeface="Varela Round"/>
            </a:endParaRPr>
          </a:p>
        </p:txBody>
      </p:sp>
      <p:pic>
        <p:nvPicPr>
          <p:cNvPr id="3076" name="Picture 4" descr="C:\Users\Administrator\Downloads\MolView (structural formula) (6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164" y="895350"/>
            <a:ext cx="469879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48200" y="4248150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Varela Round"/>
              </a:rPr>
              <a:t>N-</a:t>
            </a:r>
            <a:r>
              <a:rPr lang="en-US" sz="1600" dirty="0" err="1" smtClean="0">
                <a:latin typeface="Varela Round"/>
              </a:rPr>
              <a:t>methylbutanamide</a:t>
            </a:r>
            <a:endParaRPr lang="en-CA" sz="1600" dirty="0">
              <a:latin typeface="Varela Round"/>
            </a:endParaRPr>
          </a:p>
        </p:txBody>
      </p:sp>
    </p:spTree>
    <p:extLst>
      <p:ext uri="{BB962C8B-B14F-4D97-AF65-F5344CB8AC3E}">
        <p14:creationId xmlns:p14="http://schemas.microsoft.com/office/powerpoint/2010/main" val="351101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421273"/>
            <a:ext cx="411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Varela Round"/>
              </a:rPr>
              <a:t>N,N-diethyl-2-ethylpentanamide</a:t>
            </a:r>
            <a:endParaRPr lang="en-CA" sz="1600" dirty="0">
              <a:latin typeface="Varela Round"/>
            </a:endParaRPr>
          </a:p>
        </p:txBody>
      </p:sp>
      <p:pic>
        <p:nvPicPr>
          <p:cNvPr id="4098" name="Picture 2" descr="C:\Users\Administrator\Downloads\MolView (structural formula) (7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-1104900"/>
            <a:ext cx="469879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02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00400" y="3862487"/>
            <a:ext cx="41216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hlinkClick r:id="rId3"/>
              </a:rPr>
              <a:t>https://</a:t>
            </a:r>
            <a:r>
              <a:rPr lang="en-CA" dirty="0" smtClean="0">
                <a:hlinkClick r:id="rId3"/>
              </a:rPr>
              <a:t>www.youtube.com/watch?v=bp7fb7Pn7xE</a:t>
            </a:r>
            <a:r>
              <a:rPr lang="en-CA" dirty="0" smtClean="0"/>
              <a:t> </a:t>
            </a:r>
            <a:endParaRPr lang="en-CA" dirty="0"/>
          </a:p>
        </p:txBody>
      </p:sp>
      <p:pic>
        <p:nvPicPr>
          <p:cNvPr id="5" name="bp7fb7Pn7xE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200400" y="1276350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25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81400" y="51435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 smtClean="0">
                <a:solidFill>
                  <a:schemeClr val="tx2">
                    <a:lumMod val="50000"/>
                  </a:schemeClr>
                </a:solidFill>
                <a:latin typeface="Varela Round"/>
              </a:rPr>
              <a:t>Properties</a:t>
            </a:r>
            <a:endParaRPr lang="en-CA" sz="2800" dirty="0">
              <a:solidFill>
                <a:schemeClr val="tx2">
                  <a:lumMod val="50000"/>
                </a:schemeClr>
              </a:solidFill>
              <a:latin typeface="Varela Roun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5000" y="1276350"/>
            <a:ext cx="54864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2200" dirty="0" smtClean="0">
                <a:solidFill>
                  <a:schemeClr val="tx2">
                    <a:lumMod val="50000"/>
                  </a:schemeClr>
                </a:solidFill>
              </a:rPr>
              <a:t>Amides are weak bases</a:t>
            </a:r>
          </a:p>
          <a:p>
            <a:pPr>
              <a:buFont typeface="Arial" pitchFamily="34" charset="0"/>
              <a:buChar char="•"/>
            </a:pPr>
            <a:r>
              <a:rPr lang="en-CA" sz="2200" dirty="0" smtClean="0">
                <a:solidFill>
                  <a:schemeClr val="tx2">
                    <a:lumMod val="50000"/>
                  </a:schemeClr>
                </a:solidFill>
              </a:rPr>
              <a:t>Low molecular weight amides are soluble in water</a:t>
            </a:r>
          </a:p>
          <a:p>
            <a:pPr>
              <a:buFont typeface="Arial" pitchFamily="34" charset="0"/>
              <a:buChar char="•"/>
            </a:pPr>
            <a:r>
              <a:rPr lang="en-CA" sz="2200" dirty="0" smtClean="0">
                <a:solidFill>
                  <a:schemeClr val="tx2">
                    <a:lumMod val="50000"/>
                  </a:schemeClr>
                </a:solidFill>
              </a:rPr>
              <a:t>They have the ability to hydrogen bond</a:t>
            </a:r>
          </a:p>
          <a:p>
            <a:pPr>
              <a:buFont typeface="Arial" pitchFamily="34" charset="0"/>
              <a:buChar char="•"/>
            </a:pPr>
            <a:r>
              <a:rPr lang="en-CA" sz="2200" dirty="0" smtClean="0">
                <a:solidFill>
                  <a:schemeClr val="tx2">
                    <a:lumMod val="50000"/>
                  </a:schemeClr>
                </a:solidFill>
              </a:rPr>
              <a:t>High melting and boiling points</a:t>
            </a:r>
          </a:p>
          <a:p>
            <a:pPr>
              <a:buFont typeface="Arial" pitchFamily="34" charset="0"/>
              <a:buChar char="•"/>
            </a:pPr>
            <a:r>
              <a:rPr lang="en-CA" sz="2200" dirty="0" smtClean="0">
                <a:solidFill>
                  <a:schemeClr val="tx2">
                    <a:lumMod val="50000"/>
                  </a:schemeClr>
                </a:solidFill>
              </a:rPr>
              <a:t>Methanamide is liquid at room  temperature, all others are solid</a:t>
            </a:r>
            <a:endParaRPr lang="en-CA" sz="2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istrator\Downloads\MolView (structural formula) (8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386" y="228600"/>
            <a:ext cx="3748957" cy="491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istrator\Downloads\MolView (structural formula) (9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127" y="775898"/>
            <a:ext cx="2610337" cy="342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8377" y="455348"/>
            <a:ext cx="5275499" cy="641099"/>
          </a:xfrm>
        </p:spPr>
        <p:txBody>
          <a:bodyPr/>
          <a:lstStyle/>
          <a:p>
            <a:r>
              <a:rPr lang="en-US" sz="2200" dirty="0" smtClean="0">
                <a:latin typeface="Varela Round"/>
              </a:rPr>
              <a:t>Reactions of Amides</a:t>
            </a:r>
            <a:endParaRPr lang="en-CA" sz="2200" dirty="0">
              <a:latin typeface="Varela Round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7000" y="1163415"/>
            <a:ext cx="5587027" cy="2786099"/>
          </a:xfrm>
        </p:spPr>
        <p:txBody>
          <a:bodyPr/>
          <a:lstStyle/>
          <a:p>
            <a:pPr>
              <a:buNone/>
            </a:pPr>
            <a:r>
              <a:rPr lang="en-US" sz="1800" dirty="0" smtClean="0"/>
              <a:t>Preparing amides from amines and carboxylic acids</a:t>
            </a:r>
            <a:endParaRPr lang="en-CA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5244127" y="2282720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+</a:t>
            </a:r>
            <a:endParaRPr lang="en-CA" sz="4400" dirty="0"/>
          </a:p>
        </p:txBody>
      </p:sp>
      <p:sp>
        <p:nvSpPr>
          <p:cNvPr id="5" name="Left Brace 4"/>
          <p:cNvSpPr/>
          <p:nvPr/>
        </p:nvSpPr>
        <p:spPr>
          <a:xfrm rot="16200000">
            <a:off x="4672627" y="924911"/>
            <a:ext cx="609600" cy="487680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3834427" y="3649061"/>
            <a:ext cx="3581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Varela Round"/>
              </a:rPr>
              <a:t>Condensation Reaction</a:t>
            </a:r>
            <a:endParaRPr lang="en-CA" sz="1600" dirty="0">
              <a:latin typeface="Varela Roun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5200" y="3981264"/>
            <a:ext cx="114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=</a:t>
            </a:r>
            <a:endParaRPr lang="en-CA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3949943" y="4150542"/>
            <a:ext cx="3733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Varela Round"/>
              </a:rPr>
              <a:t>N-</a:t>
            </a:r>
            <a:r>
              <a:rPr lang="en-US" sz="2200" dirty="0" err="1" smtClean="0">
                <a:latin typeface="Varela Round"/>
              </a:rPr>
              <a:t>methylbutylamide</a:t>
            </a:r>
            <a:endParaRPr lang="en-CA" sz="2200" dirty="0">
              <a:latin typeface="Varela Round"/>
            </a:endParaRPr>
          </a:p>
        </p:txBody>
      </p:sp>
    </p:spTree>
    <p:extLst>
      <p:ext uri="{BB962C8B-B14F-4D97-AF65-F5344CB8AC3E}">
        <p14:creationId xmlns:p14="http://schemas.microsoft.com/office/powerpoint/2010/main" val="195914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Image result for caffeine stru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285750"/>
            <a:ext cx="2399258" cy="19733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05400" y="285750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tx2">
                    <a:lumMod val="50000"/>
                  </a:schemeClr>
                </a:solidFill>
                <a:latin typeface="Varela Round"/>
              </a:rPr>
              <a:t>Caffeine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0" y="180975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tx2">
                    <a:lumMod val="50000"/>
                  </a:schemeClr>
                </a:solidFill>
                <a:latin typeface="Varela Round"/>
              </a:rPr>
              <a:t>Amide</a:t>
            </a:r>
            <a:endParaRPr lang="en-CA" dirty="0">
              <a:solidFill>
                <a:schemeClr val="tx2">
                  <a:lumMod val="50000"/>
                </a:schemeClr>
              </a:solidFill>
              <a:latin typeface="Varela Round"/>
            </a:endParaRPr>
          </a:p>
        </p:txBody>
      </p:sp>
      <p:pic>
        <p:nvPicPr>
          <p:cNvPr id="66566" name="Picture 6" descr="Image result for cadaveri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3486150"/>
            <a:ext cx="2397560" cy="10001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362200" y="447675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tx2">
                    <a:lumMod val="50000"/>
                  </a:schemeClr>
                </a:solidFill>
                <a:latin typeface="Varela Round"/>
              </a:rPr>
              <a:t>Amine</a:t>
            </a:r>
            <a:endParaRPr lang="en-CA" dirty="0">
              <a:solidFill>
                <a:schemeClr val="tx2">
                  <a:lumMod val="50000"/>
                </a:schemeClr>
              </a:solidFill>
              <a:latin typeface="Varela Roun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67200" y="340995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>
                <a:solidFill>
                  <a:schemeClr val="tx2">
                    <a:lumMod val="50000"/>
                  </a:schemeClr>
                </a:solidFill>
                <a:latin typeface="Varela Round"/>
              </a:rPr>
              <a:t>Cadavorine</a:t>
            </a:r>
            <a:endParaRPr lang="en-CA" dirty="0">
              <a:solidFill>
                <a:schemeClr val="tx2">
                  <a:lumMod val="50000"/>
                </a:schemeClr>
              </a:solidFill>
              <a:latin typeface="Varela Round"/>
            </a:endParaRPr>
          </a:p>
        </p:txBody>
      </p:sp>
      <p:sp>
        <p:nvSpPr>
          <p:cNvPr id="66568" name="AutoShape 8" descr="Image result for serotoni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66570" name="AutoShape 10" descr="Image result for serotoni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66572" name="Picture 12" descr="Image result for serotoni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1276350"/>
            <a:ext cx="2242574" cy="162937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 flipH="1">
            <a:off x="3703319" y="1657350"/>
            <a:ext cx="2545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tx2">
                    <a:lumMod val="50000"/>
                  </a:schemeClr>
                </a:solidFill>
                <a:latin typeface="Varela Round"/>
              </a:rPr>
              <a:t>Serotonin</a:t>
            </a:r>
            <a:endParaRPr lang="en-CA" dirty="0">
              <a:solidFill>
                <a:schemeClr val="tx2">
                  <a:lumMod val="50000"/>
                </a:schemeClr>
              </a:solidFill>
              <a:latin typeface="Varela Round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4600" y="241935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tx2">
                    <a:lumMod val="50000"/>
                  </a:schemeClr>
                </a:solidFill>
                <a:latin typeface="Varela Round"/>
              </a:rPr>
              <a:t>Amine</a:t>
            </a:r>
            <a:endParaRPr lang="en-CA" dirty="0">
              <a:solidFill>
                <a:schemeClr val="tx2">
                  <a:lumMod val="50000"/>
                </a:schemeClr>
              </a:solidFill>
              <a:latin typeface="Varela Round"/>
            </a:endParaRPr>
          </a:p>
        </p:txBody>
      </p:sp>
      <p:pic>
        <p:nvPicPr>
          <p:cNvPr id="66574" name="Picture 14" descr="Image result for morphine structur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201" y="2552510"/>
            <a:ext cx="2733076" cy="232448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 flipH="1">
            <a:off x="7620000" y="2952750"/>
            <a:ext cx="2545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tx2">
                    <a:lumMod val="50000"/>
                  </a:schemeClr>
                </a:solidFill>
                <a:latin typeface="Varela Round"/>
              </a:rPr>
              <a:t>Morphine</a:t>
            </a:r>
            <a:endParaRPr lang="en-CA" dirty="0">
              <a:solidFill>
                <a:schemeClr val="tx2">
                  <a:lumMod val="50000"/>
                </a:schemeClr>
              </a:solidFill>
              <a:latin typeface="Varela Round"/>
            </a:endParaRPr>
          </a:p>
        </p:txBody>
      </p:sp>
      <p:sp>
        <p:nvSpPr>
          <p:cNvPr id="18" name="TextBox 17"/>
          <p:cNvSpPr txBox="1"/>
          <p:nvPr/>
        </p:nvSpPr>
        <p:spPr>
          <a:xfrm flipH="1">
            <a:off x="7467600" y="4629150"/>
            <a:ext cx="2545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tx2">
                    <a:lumMod val="50000"/>
                  </a:schemeClr>
                </a:solidFill>
                <a:latin typeface="Varela Round"/>
              </a:rPr>
              <a:t>Amine</a:t>
            </a:r>
            <a:endParaRPr lang="en-CA" dirty="0">
              <a:solidFill>
                <a:schemeClr val="tx2">
                  <a:lumMod val="50000"/>
                </a:schemeClr>
              </a:solidFill>
              <a:latin typeface="Varela Rou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Punched Tape 5"/>
          <p:cNvSpPr/>
          <p:nvPr/>
        </p:nvSpPr>
        <p:spPr>
          <a:xfrm>
            <a:off x="1447800" y="742950"/>
            <a:ext cx="6248400" cy="3276600"/>
          </a:xfrm>
          <a:prstGeom prst="flowChartPunchedTap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75E8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1828800" y="1511300"/>
            <a:ext cx="5486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dirty="0"/>
              <a:t>https://amazingamidesandamines.wikispaces.com/Videos</a:t>
            </a:r>
          </a:p>
        </p:txBody>
      </p:sp>
    </p:spTree>
    <p:extLst>
      <p:ext uri="{BB962C8B-B14F-4D97-AF65-F5344CB8AC3E}">
        <p14:creationId xmlns:p14="http://schemas.microsoft.com/office/powerpoint/2010/main" val="1107497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499" cy="90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800" dirty="0" smtClean="0"/>
              <a:t>Amines</a:t>
            </a:r>
            <a:endParaRPr lang="en" sz="2800" dirty="0"/>
          </a:p>
        </p:txBody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2362201" y="1962150"/>
            <a:ext cx="5849174" cy="2667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 sz="2200" dirty="0" smtClean="0"/>
              <a:t>Most common organic bases</a:t>
            </a:r>
            <a:endParaRPr lang="en" sz="2200" dirty="0"/>
          </a:p>
          <a:p>
            <a:pPr marL="457200" lvl="0" indent="-228600" rtl="0">
              <a:spcBef>
                <a:spcPts val="0"/>
              </a:spcBef>
            </a:pPr>
            <a:r>
              <a:rPr lang="en" sz="2200" dirty="0" smtClean="0"/>
              <a:t>Ammonia derivatives</a:t>
            </a:r>
            <a:endParaRPr lang="en" sz="2200" dirty="0"/>
          </a:p>
          <a:p>
            <a:pPr marL="457200" lvl="0" indent="-228600" rtl="0">
              <a:spcBef>
                <a:spcPts val="0"/>
              </a:spcBef>
            </a:pPr>
            <a:r>
              <a:rPr lang="en" sz="2200" dirty="0" smtClean="0"/>
              <a:t>1+ hydrogen atoms have been replaced by a carbon/substituent</a:t>
            </a:r>
            <a:endParaRPr lang="en" sz="2200" dirty="0"/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49154" name="AutoShape 2" descr="Image result for ami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49156" name="AutoShape 4" descr="Image result for ami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49158" name="AutoShape 6" descr="Image result for ami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49160" name="AutoShape 8" descr="Image result for ami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935875" y="895350"/>
            <a:ext cx="5275499" cy="3809999"/>
          </a:xfrm>
        </p:spPr>
        <p:txBody>
          <a:bodyPr/>
          <a:lstStyle/>
          <a:p>
            <a:r>
              <a:rPr lang="en-CA" sz="1300" dirty="0"/>
              <a:t>Atkins, P; Jones, L (1989) Chemistry Molecules, Matter, and Change Third Edition. W.H. Freeman and Company: New York</a:t>
            </a:r>
          </a:p>
          <a:p>
            <a:r>
              <a:rPr lang="en-CA" sz="1300" dirty="0"/>
              <a:t>Dpcdsb.org editors Amines and Amides pdf. Retrieved September 22, 2016 from http://www.dpcdsb.org/NR/rdonlyres/9B6E4EF6-77F0-407F-A858-F0DF78B6896C/101830/17AminesandAmides.pdf </a:t>
            </a:r>
          </a:p>
          <a:p>
            <a:r>
              <a:rPr lang="en-CA" sz="1300" dirty="0"/>
              <a:t>Eastern Kentucky University Chapter 15 Amines and Amides. Retrieved September 23, 2016 from http://www.slideshare.net/kleppingerb/amines-and-amides </a:t>
            </a:r>
          </a:p>
          <a:p>
            <a:r>
              <a:rPr lang="en-CA" sz="1300" dirty="0"/>
              <a:t>Goldsmith, David J; Mandell, L; </a:t>
            </a:r>
            <a:r>
              <a:rPr lang="en-CA" sz="1300" dirty="0" err="1"/>
              <a:t>Menger</a:t>
            </a:r>
            <a:r>
              <a:rPr lang="en-CA" sz="1300" dirty="0"/>
              <a:t>, Fredric M (1972) Organic Chemistry A Concise Approach. W.A. Benjamin, Inc.</a:t>
            </a:r>
          </a:p>
          <a:p>
            <a:r>
              <a:rPr lang="en-CA" sz="1300" dirty="0"/>
              <a:t>Ktgss.edu.hk editors Academic Chemistry Amide. Retrieved September 30, 2016 from http://www.ktgss.edu.hk/academic/chemistry/2011-12/S5/5D/homologous/Amide.pdf </a:t>
            </a:r>
          </a:p>
          <a:p>
            <a:r>
              <a:rPr lang="en-CA" sz="1300" dirty="0"/>
              <a:t>Unknown Author(s) Amines and Amide. Retrieved September 24, 2016 from http://www.chem.latech.edu/~deddy/chem121/Amine.htm </a:t>
            </a:r>
          </a:p>
          <a:p>
            <a:r>
              <a:rPr lang="en-CA" sz="1300" dirty="0"/>
              <a:t>Unknown Author(s) Naming Amines and Amides Rules. Retrieved September 23, 2016 from http://www.laney.edu/wp/cheli-fossum/files/2012/01/Naming-Amines-and-Amides-rules.pdf</a:t>
            </a:r>
          </a:p>
          <a:p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3886200" y="43815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Varela Round"/>
              </a:rPr>
              <a:t>Resources</a:t>
            </a:r>
            <a:endParaRPr lang="en-CA" sz="2400" dirty="0">
              <a:solidFill>
                <a:schemeClr val="accent1">
                  <a:lumMod val="50000"/>
                </a:schemeClr>
              </a:solidFill>
              <a:latin typeface="Varela Round"/>
            </a:endParaRPr>
          </a:p>
        </p:txBody>
      </p:sp>
    </p:spTree>
    <p:extLst>
      <p:ext uri="{BB962C8B-B14F-4D97-AF65-F5344CB8AC3E}">
        <p14:creationId xmlns:p14="http://schemas.microsoft.com/office/powerpoint/2010/main" val="39679916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 txBox="1">
            <a:spLocks noGrp="1"/>
          </p:cNvSpPr>
          <p:nvPr>
            <p:ph type="ctrTitle" idx="4294967295"/>
          </p:nvPr>
        </p:nvSpPr>
        <p:spPr>
          <a:xfrm>
            <a:off x="685800" y="6689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800"/>
              <a:t>Thanks!</a:t>
            </a:r>
          </a:p>
        </p:txBody>
      </p:sp>
      <p:sp>
        <p:nvSpPr>
          <p:cNvPr id="401" name="Shape 401"/>
          <p:cNvSpPr txBox="1">
            <a:spLocks noGrp="1"/>
          </p:cNvSpPr>
          <p:nvPr>
            <p:ph type="subTitle" idx="4294967295"/>
          </p:nvPr>
        </p:nvSpPr>
        <p:spPr>
          <a:xfrm>
            <a:off x="1275150" y="3229400"/>
            <a:ext cx="6593700" cy="752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 b="1">
                <a:solidFill>
                  <a:srgbClr val="00ACC3"/>
                </a:solidFill>
              </a:rPr>
              <a:t>Any questions?</a:t>
            </a:r>
          </a:p>
        </p:txBody>
      </p:sp>
      <p:grpSp>
        <p:nvGrpSpPr>
          <p:cNvPr id="6" name="Shape 537"/>
          <p:cNvGrpSpPr/>
          <p:nvPr/>
        </p:nvGrpSpPr>
        <p:grpSpPr>
          <a:xfrm>
            <a:off x="3962400" y="1885950"/>
            <a:ext cx="1295400" cy="1295400"/>
            <a:chOff x="611175" y="2326900"/>
            <a:chExt cx="362700" cy="389575"/>
          </a:xfrm>
          <a:solidFill>
            <a:srgbClr val="66FFFF"/>
          </a:solidFill>
        </p:grpSpPr>
        <p:sp>
          <p:nvSpPr>
            <p:cNvPr id="7" name="Shape 538"/>
            <p:cNvSpPr/>
            <p:nvPr/>
          </p:nvSpPr>
          <p:spPr>
            <a:xfrm>
              <a:off x="611175" y="2326900"/>
              <a:ext cx="362700" cy="389575"/>
            </a:xfrm>
            <a:custGeom>
              <a:avLst/>
              <a:gdLst/>
              <a:ahLst/>
              <a:cxnLst/>
              <a:rect l="0" t="0" r="0" b="0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" name="Shape 539"/>
            <p:cNvSpPr/>
            <p:nvPr/>
          </p:nvSpPr>
          <p:spPr>
            <a:xfrm>
              <a:off x="794950" y="2500900"/>
              <a:ext cx="24450" cy="23850"/>
            </a:xfrm>
            <a:custGeom>
              <a:avLst/>
              <a:gdLst/>
              <a:ahLst/>
              <a:cxnLst/>
              <a:rect l="0" t="0" r="0" b="0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" name="Shape 540"/>
            <p:cNvSpPr/>
            <p:nvPr/>
          </p:nvSpPr>
          <p:spPr>
            <a:xfrm>
              <a:off x="754650" y="2381250"/>
              <a:ext cx="75750" cy="14050"/>
            </a:xfrm>
            <a:custGeom>
              <a:avLst/>
              <a:gdLst/>
              <a:ahLst/>
              <a:cxnLst/>
              <a:rect l="0" t="0" r="0" b="0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" name="Shape 541"/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0" t="0" r="0" b="0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hape 522"/>
          <p:cNvGrpSpPr/>
          <p:nvPr/>
        </p:nvGrpSpPr>
        <p:grpSpPr>
          <a:xfrm>
            <a:off x="3276600" y="895350"/>
            <a:ext cx="2330343" cy="2130891"/>
            <a:chOff x="5297950" y="1632050"/>
            <a:chExt cx="426200" cy="431100"/>
          </a:xfrm>
          <a:solidFill>
            <a:srgbClr val="FFCC00"/>
          </a:solidFill>
        </p:grpSpPr>
        <p:sp>
          <p:nvSpPr>
            <p:cNvPr id="8" name="Shape 523"/>
            <p:cNvSpPr/>
            <p:nvPr/>
          </p:nvSpPr>
          <p:spPr>
            <a:xfrm>
              <a:off x="5404800" y="1936125"/>
              <a:ext cx="212500" cy="127025"/>
            </a:xfrm>
            <a:custGeom>
              <a:avLst/>
              <a:gdLst/>
              <a:ahLst/>
              <a:cxnLst/>
              <a:rect l="0" t="0" r="0" b="0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" name="Shape 524"/>
            <p:cNvSpPr/>
            <p:nvPr/>
          </p:nvSpPr>
          <p:spPr>
            <a:xfrm>
              <a:off x="5297950" y="1632050"/>
              <a:ext cx="426200" cy="294950"/>
            </a:xfrm>
            <a:custGeom>
              <a:avLst/>
              <a:gdLst/>
              <a:ahLst/>
              <a:cxnLst/>
              <a:rect l="0" t="0" r="0" b="0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81200" y="3181350"/>
            <a:ext cx="518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dirty="0" smtClean="0">
                <a:solidFill>
                  <a:schemeClr val="tx2">
                    <a:lumMod val="50000"/>
                  </a:schemeClr>
                </a:solidFill>
                <a:latin typeface="Varela Round"/>
              </a:rPr>
              <a:t>Time for our game!</a:t>
            </a:r>
            <a:endParaRPr lang="en-CA" sz="4400" dirty="0">
              <a:solidFill>
                <a:schemeClr val="tx2">
                  <a:lumMod val="50000"/>
                </a:schemeClr>
              </a:solidFill>
              <a:latin typeface="Varela Rou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/>
          <p:nvPr/>
        </p:nvSpPr>
        <p:spPr>
          <a:xfrm>
            <a:off x="2819400" y="895350"/>
            <a:ext cx="3505200" cy="3505200"/>
          </a:xfrm>
          <a:prstGeom prst="donut">
            <a:avLst>
              <a:gd name="adj" fmla="val 12811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4" name="Shape 224"/>
          <p:cNvSpPr txBox="1">
            <a:spLocks noGrp="1"/>
          </p:cNvSpPr>
          <p:nvPr>
            <p:ph type="ctrTitle" idx="4294967295"/>
          </p:nvPr>
        </p:nvSpPr>
        <p:spPr>
          <a:xfrm>
            <a:off x="1304925" y="135550"/>
            <a:ext cx="65343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6000" dirty="0" smtClean="0"/>
              <a:t>Structure</a:t>
            </a:r>
            <a:endParaRPr lang="en" sz="6000" dirty="0"/>
          </a:p>
        </p:txBody>
      </p:sp>
      <p:sp>
        <p:nvSpPr>
          <p:cNvPr id="225" name="Shape 225"/>
          <p:cNvSpPr txBox="1">
            <a:spLocks noGrp="1"/>
          </p:cNvSpPr>
          <p:nvPr>
            <p:ph type="subTitle" idx="4294967295"/>
          </p:nvPr>
        </p:nvSpPr>
        <p:spPr>
          <a:xfrm>
            <a:off x="1304925" y="3868754"/>
            <a:ext cx="6534300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dirty="0" smtClean="0">
                <a:solidFill>
                  <a:schemeClr val="tx2">
                    <a:lumMod val="50000"/>
                  </a:schemeClr>
                </a:solidFill>
              </a:rPr>
              <a:t>There are primary, secondary and tertiary amines</a:t>
            </a:r>
            <a:endParaRPr lang="en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7106" name="AutoShape 2" descr="https://figures.boundless-cdn.com/12387/raw/amine-2d-general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47108" name="AutoShape 4" descr="https://figures.boundless-cdn.com/12387/raw/amine-2d-general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16" name="Picture 15" descr="general_amine_grou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1504950"/>
            <a:ext cx="3215640" cy="22968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2590800" y="1550150"/>
            <a:ext cx="5257800" cy="3375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" dirty="0" smtClean="0"/>
              <a:t>Base because of pair of unshared electrons</a:t>
            </a:r>
          </a:p>
          <a:p>
            <a:endParaRPr lang="en" dirty="0" smtClean="0"/>
          </a:p>
          <a:p>
            <a:r>
              <a:rPr lang="en" dirty="0" smtClean="0"/>
              <a:t>Substituent can be aromatic</a:t>
            </a:r>
          </a:p>
          <a:p>
            <a:endParaRPr lang="en" dirty="0" smtClean="0"/>
          </a:p>
          <a:p>
            <a:r>
              <a:rPr lang="en" dirty="0" smtClean="0"/>
              <a:t>Polar</a:t>
            </a:r>
          </a:p>
          <a:p>
            <a:pPr>
              <a:buNone/>
            </a:pPr>
            <a:endParaRPr lang="en" dirty="0" smtClean="0"/>
          </a:p>
          <a:p>
            <a:r>
              <a:rPr lang="en" dirty="0" smtClean="0"/>
              <a:t>High melting and boiling points</a:t>
            </a:r>
          </a:p>
          <a:p>
            <a:endParaRPr lang="en" dirty="0" smtClean="0"/>
          </a:p>
          <a:p>
            <a:r>
              <a:rPr lang="en" dirty="0" smtClean="0"/>
              <a:t>Smaller-Ammonia smell</a:t>
            </a:r>
          </a:p>
          <a:p>
            <a:pPr>
              <a:buNone/>
            </a:pPr>
            <a:r>
              <a:rPr lang="en" dirty="0" smtClean="0"/>
              <a:t>    Larger-Fishy or decaying smell</a:t>
            </a:r>
            <a:endParaRPr lang="en" dirty="0"/>
          </a:p>
        </p:txBody>
      </p:sp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2935875" y="742951"/>
            <a:ext cx="5275499" cy="685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800" dirty="0" smtClean="0"/>
              <a:t>Properties</a:t>
            </a:r>
            <a:endParaRPr lang="en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800" dirty="0" smtClean="0"/>
              <a:t>Naming</a:t>
            </a:r>
            <a:endParaRPr lang="en" sz="2800" dirty="0"/>
          </a:p>
        </p:txBody>
      </p:sp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" sz="1600" dirty="0" smtClean="0"/>
              <a:t>Parent chain is longest carbon chain attached to the N</a:t>
            </a:r>
          </a:p>
          <a:p>
            <a:pPr>
              <a:buNone/>
            </a:pPr>
            <a:endParaRPr lang="en" sz="1600" dirty="0" smtClean="0"/>
          </a:p>
          <a:p>
            <a:r>
              <a:rPr lang="en-CA" sz="1600" dirty="0" smtClean="0"/>
              <a:t>Remove</a:t>
            </a:r>
            <a:r>
              <a:rPr lang="en" sz="1600" dirty="0" smtClean="0"/>
              <a:t> –e from corresponding alkane name and use the suffix amine</a:t>
            </a:r>
          </a:p>
          <a:p>
            <a:endParaRPr lang="en" sz="1600" dirty="0" smtClean="0"/>
          </a:p>
          <a:p>
            <a:r>
              <a:rPr lang="en" sz="1600" dirty="0" smtClean="0"/>
              <a:t>Number the carbon in the parent chain to which the N is attached</a:t>
            </a:r>
          </a:p>
          <a:p>
            <a:endParaRPr lang="en" sz="1600" dirty="0" smtClean="0"/>
          </a:p>
        </p:txBody>
      </p:sp>
      <p:sp>
        <p:nvSpPr>
          <p:cNvPr id="2" name="Text Placeholder 1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1600" dirty="0"/>
              <a:t>Other carbon chains on the nitrogen are substituents named with N-</a:t>
            </a:r>
          </a:p>
          <a:p>
            <a:endParaRPr lang="en-US" sz="1600" dirty="0"/>
          </a:p>
          <a:p>
            <a:r>
              <a:rPr lang="en-US" sz="1600" dirty="0"/>
              <a:t>Sometimes it is necessary to name the amine group as a branch, use the prefix amino- in this case</a:t>
            </a:r>
          </a:p>
          <a:p>
            <a:endParaRPr lang="en-US" dirty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ownloads\MolView (structural formula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3349"/>
            <a:ext cx="2743200" cy="3002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90600" y="1974806"/>
            <a:ext cx="2695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ethan-1-amine</a:t>
            </a:r>
            <a:endParaRPr lang="en-CA" dirty="0"/>
          </a:p>
        </p:txBody>
      </p:sp>
      <p:pic>
        <p:nvPicPr>
          <p:cNvPr id="1027" name="Picture 3" descr="C:\Users\Administrator\Downloads\MolView (structural formula) (1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-825887"/>
            <a:ext cx="4495800" cy="4921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62600" y="1960661"/>
            <a:ext cx="2247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N-methylbutan-1-amine</a:t>
            </a:r>
            <a:endParaRPr lang="en-CA" dirty="0"/>
          </a:p>
        </p:txBody>
      </p:sp>
      <p:pic>
        <p:nvPicPr>
          <p:cNvPr id="1028" name="Picture 4" descr="C:\Users\Administrator\Downloads\MolView (structural formula) (2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9" y="2028951"/>
            <a:ext cx="2793433" cy="305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000500" y="4234190"/>
            <a:ext cx="2686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N-ethyl-N-propylbutan-1-amine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8048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2400" y="742950"/>
            <a:ext cx="32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N,N-dimethylmethan-1-amine</a:t>
            </a:r>
            <a:endParaRPr lang="en-CA" dirty="0"/>
          </a:p>
        </p:txBody>
      </p:sp>
      <p:pic>
        <p:nvPicPr>
          <p:cNvPr id="2050" name="Picture 2" descr="C:\Users\Administrator\Downloads\MolView (structural formula) (3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666750"/>
            <a:ext cx="3602408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41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title"/>
          </p:nvPr>
        </p:nvSpPr>
        <p:spPr>
          <a:xfrm>
            <a:off x="4572000" y="1366250"/>
            <a:ext cx="3639599" cy="641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 smtClean="0"/>
              <a:t>How many ways can you name the most basic amine?</a:t>
            </a:r>
            <a:endParaRPr lang="en" dirty="0"/>
          </a:p>
        </p:txBody>
      </p:sp>
      <p:pic>
        <p:nvPicPr>
          <p:cNvPr id="40962" name="Picture 2" descr="Image result for CH3-NH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038350"/>
            <a:ext cx="3048000" cy="2467428"/>
          </a:xfrm>
          <a:prstGeom prst="rect">
            <a:avLst/>
          </a:prstGeom>
          <a:noFill/>
        </p:spPr>
      </p:pic>
      <p:grpSp>
        <p:nvGrpSpPr>
          <p:cNvPr id="7" name="Shape 558"/>
          <p:cNvGrpSpPr/>
          <p:nvPr/>
        </p:nvGrpSpPr>
        <p:grpSpPr>
          <a:xfrm>
            <a:off x="1600200" y="1276350"/>
            <a:ext cx="1676400" cy="2590800"/>
            <a:chOff x="6730350" y="2315900"/>
            <a:chExt cx="257700" cy="420100"/>
          </a:xfrm>
        </p:grpSpPr>
        <p:sp>
          <p:nvSpPr>
            <p:cNvPr id="8" name="Shape 559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" name="Shape 560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" name="Shape 561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562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563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/>
          <p:nvPr/>
        </p:nvSpPr>
        <p:spPr>
          <a:xfrm>
            <a:off x="1722112" y="1507650"/>
            <a:ext cx="2128199" cy="2128199"/>
          </a:xfrm>
          <a:prstGeom prst="ellipse">
            <a:avLst/>
          </a:prstGeom>
          <a:solidFill>
            <a:srgbClr val="F8BB00">
              <a:alpha val="86670"/>
            </a:srgbClr>
          </a:solidFill>
          <a:ln w="9525" cap="flat" cmpd="sng">
            <a:solidFill>
              <a:srgbClr val="617A86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 dirty="0" smtClean="0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Methylamine</a:t>
            </a:r>
            <a:endParaRPr lang="en" b="1" dirty="0">
              <a:solidFill>
                <a:srgbClr val="FFFFFF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2" name="5-Point Star 1"/>
          <p:cNvSpPr/>
          <p:nvPr/>
        </p:nvSpPr>
        <p:spPr>
          <a:xfrm>
            <a:off x="3924297" y="1962149"/>
            <a:ext cx="1295400" cy="12192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7" name="Shape 267"/>
          <p:cNvSpPr/>
          <p:nvPr/>
        </p:nvSpPr>
        <p:spPr>
          <a:xfrm>
            <a:off x="5293685" y="1507650"/>
            <a:ext cx="2128199" cy="2128199"/>
          </a:xfrm>
          <a:prstGeom prst="ellipse">
            <a:avLst/>
          </a:prstGeom>
          <a:solidFill>
            <a:srgbClr val="E8004C">
              <a:alpha val="86670"/>
            </a:srgbClr>
          </a:solidFill>
          <a:ln w="9525" cap="flat" cmpd="sng">
            <a:solidFill>
              <a:srgbClr val="617A86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 dirty="0" smtClean="0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Aminomethane</a:t>
            </a:r>
            <a:endParaRPr lang="en" b="1" dirty="0">
              <a:solidFill>
                <a:srgbClr val="FFFFFF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269" name="Shape 269"/>
          <p:cNvSpPr/>
          <p:nvPr/>
        </p:nvSpPr>
        <p:spPr>
          <a:xfrm>
            <a:off x="3507898" y="1507650"/>
            <a:ext cx="2128199" cy="2128199"/>
          </a:xfrm>
          <a:prstGeom prst="ellipse">
            <a:avLst/>
          </a:prstGeom>
          <a:solidFill>
            <a:srgbClr val="ED4A00">
              <a:alpha val="86670"/>
            </a:srgbClr>
          </a:solidFill>
          <a:ln w="9525" cap="flat" cmpd="sng">
            <a:solidFill>
              <a:srgbClr val="617A86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 dirty="0" smtClean="0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Methanamine</a:t>
            </a:r>
            <a:endParaRPr lang="en" b="1" dirty="0">
              <a:solidFill>
                <a:srgbClr val="FFFFFF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ck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1165</TotalTime>
  <Words>452</Words>
  <Application>Microsoft Office PowerPoint</Application>
  <PresentationFormat>On-screen Show (16:9)</PresentationFormat>
  <Paragraphs>91</Paragraphs>
  <Slides>22</Slides>
  <Notes>11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Puck template</vt:lpstr>
      <vt:lpstr>Amines and Amides</vt:lpstr>
      <vt:lpstr>Amines</vt:lpstr>
      <vt:lpstr>Structure</vt:lpstr>
      <vt:lpstr>Properties</vt:lpstr>
      <vt:lpstr>Naming</vt:lpstr>
      <vt:lpstr>PowerPoint Presentation</vt:lpstr>
      <vt:lpstr>PowerPoint Presentation</vt:lpstr>
      <vt:lpstr>How many ways can you name the most basic amine?</vt:lpstr>
      <vt:lpstr>PowerPoint Presentation</vt:lpstr>
      <vt:lpstr>Reactions involving amines</vt:lpstr>
      <vt:lpstr>Amides</vt:lpstr>
      <vt:lpstr>Naming</vt:lpstr>
      <vt:lpstr>PowerPoint Presentation</vt:lpstr>
      <vt:lpstr>PowerPoint Presentation</vt:lpstr>
      <vt:lpstr>PowerPoint Presentation</vt:lpstr>
      <vt:lpstr>PowerPoint Presentation</vt:lpstr>
      <vt:lpstr>Reactions of Amides</vt:lpstr>
      <vt:lpstr>PowerPoint Presentation</vt:lpstr>
      <vt:lpstr>PowerPoint Presentation</vt:lpstr>
      <vt:lpstr>PowerPoint Presentation</vt:lpstr>
      <vt:lpstr>Thanks!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Amines and Amides</dc:title>
  <dc:creator>JENKINS</dc:creator>
  <cp:lastModifiedBy>Administrator</cp:lastModifiedBy>
  <cp:revision>27</cp:revision>
  <dcterms:modified xsi:type="dcterms:W3CDTF">2016-10-02T23:15:06Z</dcterms:modified>
</cp:coreProperties>
</file>